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303" r:id="rId3"/>
    <p:sldId id="304" r:id="rId4"/>
    <p:sldId id="309" r:id="rId5"/>
    <p:sldId id="311" r:id="rId6"/>
    <p:sldId id="31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363737"/>
    <a:srgbClr val="F8F8F8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7143" autoAdjust="0"/>
  </p:normalViewPr>
  <p:slideViewPr>
    <p:cSldViewPr>
      <p:cViewPr>
        <p:scale>
          <a:sx n="80" d="100"/>
          <a:sy n="80" d="100"/>
        </p:scale>
        <p:origin x="-78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878"/>
    </p:cViewPr>
  </p:sorterViewPr>
  <p:notesViewPr>
    <p:cSldViewPr>
      <p:cViewPr>
        <p:scale>
          <a:sx n="90" d="100"/>
          <a:sy n="90" d="100"/>
        </p:scale>
        <p:origin x="-211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8B7AEF2-9657-43B2-BD69-E3B0D53B0728}" type="datetimeFigureOut">
              <a:rPr lang="en-US"/>
              <a:pPr>
                <a:defRPr/>
              </a:pPr>
              <a:t>11/16/2015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542455D-C79B-4AAC-B4A9-889E91ACA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04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455D-C79B-4AAC-B4A9-889E91ACA6A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3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455D-C79B-4AAC-B4A9-889E91ACA6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9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455D-C79B-4AAC-B4A9-889E91ACA6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65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455D-C79B-4AAC-B4A9-889E91ACA6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8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455D-C79B-4AAC-B4A9-889E91ACA6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9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2455D-C79B-4AAC-B4A9-889E91ACA6A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1"/>
          </p:nvPr>
        </p:nvSpPr>
        <p:spPr bwMode="auto">
          <a:xfrm>
            <a:off x="152400" y="1524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noProof="0" dirty="0" smtClean="0"/>
              <a:t>www.psna.org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8629-F837-4D28-9518-B1862FB34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3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77B16-DB89-46EF-A963-C2C800EC9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4481-36E6-4A87-82AF-B1ECDEFD4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>
            <a:lvl1pPr algn="l"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0474D-4475-4F36-8A16-134E35072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57200" y="1981200"/>
            <a:ext cx="8305800" cy="3886200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172200"/>
            <a:ext cx="2133600" cy="457200"/>
          </a:xfrm>
        </p:spPr>
        <p:txBody>
          <a:bodyPr anchor="ctr"/>
          <a:lstStyle>
            <a:lvl1pPr>
              <a:defRPr sz="1200" cap="none" baseline="0"/>
            </a:lvl1pPr>
          </a:lstStyle>
          <a:p>
            <a:pPr lvl="0"/>
            <a:r>
              <a:rPr lang="en-US" sz="1200" cap="none" baseline="0" dirty="0" smtClean="0"/>
              <a:t>Individual Activity FAQ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97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1143-3A35-4CBC-AD84-EF54EEE2F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5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08948-E4B6-495C-A083-8FCC8D23A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44CD8-39E0-43EF-8352-27BB7146B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8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7D36D-5FCC-43DA-94F3-978ECC0A9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55FAE-A5B0-4DFA-9D55-96F025DEEF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2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57566-C9DB-4382-9FFD-CC0953BB9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3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245225"/>
            <a:ext cx="9144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BE556-F634-4429-8E09-5F9597605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8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7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6019800"/>
            <a:ext cx="193992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2738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www.psna.org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cap="all">
          <a:solidFill>
            <a:srgbClr val="3064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752600"/>
            <a:ext cx="7772400" cy="267017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3600" b="1" dirty="0" smtClean="0">
                <a:solidFill>
                  <a:srgbClr val="000099"/>
                </a:solidFill>
              </a:rPr>
              <a:t>FAQs</a:t>
            </a:r>
            <a:r>
              <a:rPr lang="en-US" altLang="en-US" sz="3600" dirty="0" smtClean="0">
                <a:solidFill>
                  <a:srgbClr val="000099"/>
                </a:solidFill>
              </a:rPr>
              <a:t> </a:t>
            </a:r>
            <a:r>
              <a:rPr lang="en-US" altLang="en-US" sz="3600" dirty="0" smtClean="0">
                <a:solidFill>
                  <a:srgbClr val="000099"/>
                </a:solidFill>
              </a:rPr>
              <a:t/>
            </a:r>
            <a:br>
              <a:rPr lang="en-US" altLang="en-US" sz="3600" dirty="0" smtClean="0">
                <a:solidFill>
                  <a:srgbClr val="000099"/>
                </a:solidFill>
              </a:rPr>
            </a:br>
            <a:r>
              <a:rPr lang="en-US" altLang="en-US" sz="3600" dirty="0" smtClean="0">
                <a:solidFill>
                  <a:srgbClr val="000099"/>
                </a:solidFill>
              </a:rPr>
              <a:t>Individual Activity Applications</a:t>
            </a:r>
            <a:br>
              <a:rPr lang="en-US" altLang="en-US" sz="3600" dirty="0" smtClean="0">
                <a:solidFill>
                  <a:srgbClr val="000099"/>
                </a:solidFill>
              </a:rPr>
            </a:br>
            <a:r>
              <a:rPr lang="en-US" altLang="en-US" sz="3600" dirty="0" smtClean="0">
                <a:solidFill>
                  <a:srgbClr val="000099"/>
                </a:solidFill>
              </a:rPr>
              <a:t>Continuing Nursing Education (CNE)</a:t>
            </a:r>
            <a:br>
              <a:rPr lang="en-US" altLang="en-US" sz="3600" dirty="0" smtClean="0">
                <a:solidFill>
                  <a:srgbClr val="000099"/>
                </a:solidFill>
              </a:rPr>
            </a:br>
            <a:r>
              <a:rPr lang="en-US" altLang="en-US" sz="3600" dirty="0" smtClean="0">
                <a:solidFill>
                  <a:srgbClr val="000099"/>
                </a:solidFill>
              </a:rPr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Q1: What are the requirements for the nurse planner/ </a:t>
            </a:r>
            <a:r>
              <a:rPr lang="en-US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planning committee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 of a CNE activity?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Primary Nurse Planner 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Current, valid RN license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Baccalaureate degree or higher in nursing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Knowledge about the CNE process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Responsibility for adherence to ANCC/PSNA criteria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Must actively participate in the CNE from planning to evaluation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Evaluates all for commercial relationships/COI/potential bias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Resolves any COI/bias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Determines faculty qualifications/expertise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Committee Must have at least one other member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99"/>
                </a:solidFill>
                <a:effectLst/>
                <a:latin typeface="Calibri"/>
                <a:ea typeface="Calibri"/>
                <a:cs typeface="Times New Roman"/>
              </a:rPr>
              <a:t>-One (or more) member(s) must have content expertise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Q2: What </a:t>
            </a:r>
            <a:r>
              <a:rPr lang="en-US" u="sng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needs assessment data</a:t>
            </a:r>
            <a:r>
              <a:rPr lang="en-US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 must be attached to </a:t>
            </a:r>
            <a:br>
              <a:rPr lang="en-US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en-US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      </a:t>
            </a:r>
            <a:r>
              <a:rPr lang="en-US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the application (or available if requested)?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/>
                <a:ea typeface="Calibri"/>
              </a:rPr>
              <a:t>Gathering of data is </a:t>
            </a:r>
            <a:r>
              <a:rPr lang="en-US" u="sng" dirty="0" smtClean="0">
                <a:effectLst/>
                <a:latin typeface="Calibri"/>
                <a:ea typeface="Calibri"/>
              </a:rPr>
              <a:t>the first step </a:t>
            </a:r>
            <a:r>
              <a:rPr lang="en-US" dirty="0" smtClean="0">
                <a:effectLst/>
                <a:latin typeface="Calibri"/>
                <a:ea typeface="Calibri"/>
              </a:rPr>
              <a:t>of instructional design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cap="none" dirty="0" smtClean="0">
                <a:effectLst/>
                <a:latin typeface="Calibri"/>
                <a:ea typeface="Calibri"/>
              </a:rPr>
              <a:t>Data analysis </a:t>
            </a:r>
            <a:r>
              <a:rPr lang="en-US" cap="none" dirty="0" smtClean="0">
                <a:effectLst/>
                <a:latin typeface="Calibri"/>
                <a:ea typeface="Calibri"/>
              </a:rPr>
              <a:t>determines the current state of the target audience regarding an issue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cap="none" dirty="0" smtClean="0">
              <a:effectLst/>
              <a:latin typeface="Times New Roman"/>
              <a:ea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smtClean="0">
                <a:effectLst/>
                <a:latin typeface="Calibri"/>
                <a:ea typeface="Calibri"/>
                <a:cs typeface="Times New Roman"/>
              </a:rPr>
              <a:t>Examples of data that might be included in the activity file: </a:t>
            </a:r>
          </a:p>
          <a:p>
            <a:pPr marL="349415" lvl="0" indent="-3494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kern="1200" cap="none" dirty="0">
                <a:latin typeface="Calibri"/>
                <a:ea typeface="Calibri"/>
                <a:cs typeface="Times New Roman"/>
              </a:rPr>
              <a:t>Survey results and requests received should include information about who was included in the survey, their position in the organization and relationship to the target audience</a:t>
            </a:r>
          </a:p>
          <a:p>
            <a:pPr marL="349415" lvl="0" indent="-3494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kern="1200" cap="none" dirty="0">
                <a:latin typeface="Calibri"/>
                <a:ea typeface="Calibri"/>
                <a:cs typeface="Times New Roman"/>
              </a:rPr>
              <a:t>A</a:t>
            </a:r>
            <a:r>
              <a:rPr lang="en-US" sz="1600" kern="1200" cap="none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1600" kern="1200" cap="none" dirty="0">
                <a:latin typeface="Calibri"/>
                <a:ea typeface="Calibri"/>
                <a:cs typeface="Times New Roman"/>
              </a:rPr>
              <a:t>literature review – list the details of the resources used or include the actual book sections or articles </a:t>
            </a:r>
          </a:p>
          <a:p>
            <a:pPr marL="349415" lvl="0" indent="-3494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kern="1200" cap="none" dirty="0">
                <a:latin typeface="Calibri"/>
                <a:ea typeface="Calibri"/>
                <a:cs typeface="Times New Roman"/>
              </a:rPr>
              <a:t>Evaluation results should include information about those completing the evaluations</a:t>
            </a:r>
          </a:p>
          <a:p>
            <a:pPr marL="349415" lvl="0" indent="-3494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kern="1200" cap="none" dirty="0">
                <a:latin typeface="Calibri"/>
                <a:ea typeface="Calibri"/>
                <a:cs typeface="Times New Roman"/>
              </a:rPr>
              <a:t>Make a list of requests or include the actual letters/emails and include the positions of the people requesting and their relationship to the target audience (why they want the CNE)</a:t>
            </a:r>
          </a:p>
          <a:p>
            <a:pPr marL="349415" lvl="0" indent="-3494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600" kern="1200" cap="none" dirty="0">
                <a:latin typeface="Calibri"/>
                <a:ea typeface="Calibri"/>
                <a:cs typeface="Times New Roman"/>
              </a:rPr>
              <a:t>Outcome or quality data may be gathered by the planner or the organization and may include:</a:t>
            </a:r>
          </a:p>
          <a:p>
            <a:pPr marL="757066" lvl="1" indent="-29117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kern="1200" dirty="0">
                <a:latin typeface="Calibri"/>
                <a:ea typeface="Calibri"/>
                <a:cs typeface="Times New Roman"/>
              </a:rPr>
              <a:t>National or regional data such as from the CDC or AHA</a:t>
            </a:r>
          </a:p>
          <a:p>
            <a:pPr marL="757066" lvl="1" indent="-291179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1600" kern="1200" dirty="0">
                <a:latin typeface="Calibri"/>
                <a:ea typeface="Calibri"/>
                <a:cs typeface="Times New Roman"/>
              </a:rPr>
              <a:t>Organizational data – as from chart audits, personal observations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Q3: What are the requirements for the </a:t>
            </a:r>
            <a:r>
              <a:rPr lang="en-US" u="sng" dirty="0" smtClean="0">
                <a:effectLst/>
                <a:latin typeface="Calibri"/>
                <a:ea typeface="Calibri"/>
                <a:cs typeface="Times New Roman"/>
              </a:rPr>
              <a:t>learning</a:t>
            </a:r>
            <a:br>
              <a:rPr lang="en-US" u="sng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        </a:t>
            </a:r>
            <a:r>
              <a:rPr lang="en-US" u="sng" dirty="0" smtClean="0">
                <a:effectLst/>
                <a:latin typeface="Calibri"/>
                <a:ea typeface="Calibri"/>
                <a:cs typeface="Times New Roman"/>
              </a:rPr>
              <a:t>outcomes?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alibri"/>
                <a:ea typeface="Calibri"/>
                <a:cs typeface="Times New Roman"/>
              </a:rPr>
              <a:t>Outcomes must be based on what you found in the gap analysis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cap="none" dirty="0" smtClean="0">
                <a:effectLst/>
                <a:latin typeface="Calibri"/>
                <a:ea typeface="Calibri"/>
                <a:cs typeface="Times New Roman"/>
              </a:rPr>
              <a:t>The content description must lead to the learning outcome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alibri"/>
                <a:ea typeface="Calibri"/>
                <a:cs typeface="Times New Roman"/>
              </a:rPr>
              <a:t>The learning outcome is a description of the change sought in learners which measures a change in nursing professional development and/or patient outcomes. 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cap="none" dirty="0">
              <a:effectLst/>
              <a:latin typeface="Calibri"/>
              <a:ea typeface="Calibri"/>
              <a:cs typeface="Times New Roman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cap="none" dirty="0" smtClean="0">
                <a:latin typeface="Calibri"/>
                <a:ea typeface="Calibri"/>
                <a:cs typeface="Times New Roman"/>
              </a:rPr>
              <a:t>Examples: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>
                <a:latin typeface="Calibri"/>
                <a:ea typeface="Calibri"/>
                <a:cs typeface="Times New Roman"/>
              </a:rPr>
              <a:t>	</a:t>
            </a:r>
            <a:r>
              <a:rPr lang="en-US" cap="none" dirty="0" smtClean="0">
                <a:latin typeface="Calibri"/>
                <a:ea typeface="Calibri"/>
                <a:cs typeface="Times New Roman"/>
              </a:rPr>
              <a:t>- Increase knowledge in a particular area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cap="none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1800" cap="none" dirty="0" smtClean="0">
                <a:effectLst/>
                <a:latin typeface="Calibri"/>
                <a:ea typeface="Calibri"/>
                <a:cs typeface="Times New Roman"/>
              </a:rPr>
              <a:t>- Demonstrate a particular skill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>
                <a:latin typeface="Calibri"/>
                <a:ea typeface="Calibri"/>
                <a:cs typeface="Times New Roman"/>
              </a:rPr>
              <a:t>	</a:t>
            </a:r>
            <a:r>
              <a:rPr lang="en-US" cap="none" dirty="0" smtClean="0">
                <a:latin typeface="Calibri"/>
                <a:ea typeface="Calibri"/>
                <a:cs typeface="Times New Roman"/>
              </a:rPr>
              <a:t>- Apply a concept in a simulated practice environment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cap="none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cap="none" dirty="0" smtClean="0">
                <a:latin typeface="Calibri"/>
                <a:ea typeface="Calibri"/>
                <a:cs typeface="Times New Roman"/>
              </a:rPr>
              <a:t>-Change in patient satisfaction scores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cap="none" dirty="0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1800" cap="none" dirty="0" smtClean="0">
                <a:effectLst/>
                <a:latin typeface="Calibri"/>
                <a:ea typeface="Calibri"/>
                <a:cs typeface="Times New Roman"/>
              </a:rPr>
              <a:t>- Change in quality data (catheter infections, falls, etc.)</a:t>
            </a:r>
          </a:p>
          <a:p>
            <a:endParaRPr lang="en-US" dirty="0" smtClean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Q4: What are the important issues regarding activity</a:t>
            </a:r>
            <a:br>
              <a:rPr lang="en-US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US" dirty="0">
                <a:latin typeface="Calibri"/>
                <a:ea typeface="Calibri"/>
                <a:cs typeface="Times New Roman"/>
              </a:rPr>
              <a:t>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  </a:t>
            </a: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n-US" u="sng" dirty="0" smtClean="0">
                <a:effectLst/>
                <a:latin typeface="Calibri"/>
                <a:ea typeface="Calibri"/>
                <a:cs typeface="Times New Roman"/>
              </a:rPr>
              <a:t>evaluation</a:t>
            </a: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57200" y="1981200"/>
            <a:ext cx="8305800" cy="4038600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effectLst/>
                <a:latin typeface="Calibri"/>
                <a:ea typeface="Calibri"/>
                <a:cs typeface="Times New Roman"/>
              </a:rPr>
              <a:t>Evaluations must include learner input and a way for you to determine if your learning outcome was met.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cap="none" dirty="0" smtClean="0">
                <a:latin typeface="Calibri"/>
                <a:ea typeface="Calibri"/>
                <a:cs typeface="Times New Roman"/>
              </a:rPr>
              <a:t>Example: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u="sng" cap="none" dirty="0" smtClean="0">
                <a:effectLst/>
                <a:latin typeface="Calibri"/>
                <a:ea typeface="Calibri"/>
                <a:cs typeface="Times New Roman"/>
              </a:rPr>
              <a:t>Learning Outcome</a:t>
            </a:r>
            <a:r>
              <a:rPr lang="en-US" sz="1800" cap="none" dirty="0" smtClean="0">
                <a:effectLst/>
                <a:latin typeface="Calibri"/>
                <a:ea typeface="Calibri"/>
                <a:cs typeface="Times New Roman"/>
              </a:rPr>
              <a:t>: Participants will gain knowledge and skill in motivational interviewing techniques for patients with comple</a:t>
            </a:r>
            <a:r>
              <a:rPr lang="en-US" sz="1800" dirty="0" smtClean="0">
                <a:latin typeface="Calibri"/>
                <a:ea typeface="Calibri"/>
                <a:cs typeface="Times New Roman"/>
              </a:rPr>
              <a:t>x health needs. </a:t>
            </a:r>
          </a:p>
          <a:p>
            <a:pPr marL="108585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u="sng" cap="none" dirty="0" smtClean="0">
                <a:effectLst/>
                <a:latin typeface="Calibri"/>
                <a:ea typeface="Calibri"/>
                <a:cs typeface="Times New Roman"/>
              </a:rPr>
              <a:t>Evaluation</a:t>
            </a:r>
            <a:r>
              <a:rPr lang="en-US" sz="1800" cap="none" dirty="0" smtClean="0">
                <a:effectLst/>
                <a:latin typeface="Calibri"/>
                <a:ea typeface="Calibri"/>
                <a:cs typeface="Times New Roman"/>
              </a:rPr>
              <a:t>: Participants take part in a simulated interview as well as rank their comfort with motivational interviewing.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cap="none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en-US" dirty="0" smtClean="0"/>
              <a:t>**</a:t>
            </a:r>
            <a:r>
              <a:rPr lang="en-US" cap="none" dirty="0" smtClean="0"/>
              <a:t>Evaluation methods can include, but are not limited to:</a:t>
            </a:r>
          </a:p>
          <a:p>
            <a:r>
              <a:rPr lang="en-US" cap="none" dirty="0" smtClean="0"/>
              <a:t>- Case studies  -Question/Answer Session  - Simulation  - Surveys  - Skill demonstration  - Knowledge tests  - Open reflection  - Open ended question review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Questions? Contact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Pennsylvania State Nurses Association</a:t>
            </a:r>
          </a:p>
          <a:p>
            <a:r>
              <a:rPr lang="en-US" cap="none" dirty="0" smtClean="0"/>
              <a:t>3605 Vartan Way, Suite 204</a:t>
            </a:r>
          </a:p>
          <a:p>
            <a:r>
              <a:rPr lang="en-US" cap="none" dirty="0" smtClean="0"/>
              <a:t>Harrisburg, PA 17110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E-mail: </a:t>
            </a:r>
            <a:r>
              <a:rPr lang="en-US" u="sng" cap="none" dirty="0" smtClean="0"/>
              <a:t>education@psna.org</a:t>
            </a:r>
            <a:endParaRPr lang="en-US" cap="none" dirty="0" smtClean="0"/>
          </a:p>
          <a:p>
            <a:r>
              <a:rPr lang="en-US" b="1" dirty="0" smtClean="0"/>
              <a:t>PSNA </a:t>
            </a:r>
            <a:r>
              <a:rPr lang="en-US" b="1" dirty="0"/>
              <a:t>website: </a:t>
            </a:r>
            <a:r>
              <a:rPr lang="en-US" u="sng" cap="none" dirty="0" smtClean="0"/>
              <a:t>www.psna.org</a:t>
            </a:r>
            <a:endParaRPr lang="en-US" cap="none" dirty="0" smtClean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CE </a:t>
            </a:r>
            <a:r>
              <a:rPr lang="en-US" cap="none" dirty="0" smtClean="0"/>
              <a:t>Assistant</a:t>
            </a:r>
          </a:p>
          <a:p>
            <a:r>
              <a:rPr lang="en-US" dirty="0" smtClean="0"/>
              <a:t>717-798-8915</a:t>
            </a:r>
            <a:endParaRPr lang="en-US" dirty="0"/>
          </a:p>
          <a:p>
            <a:r>
              <a:rPr lang="en-US" dirty="0"/>
              <a:t>1-888-707-7762 x </a:t>
            </a:r>
            <a:r>
              <a:rPr lang="en-US" dirty="0" smtClean="0"/>
              <a:t>213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_PSNA">
  <a:themeElements>
    <a:clrScheme name="Presentation Template_PS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 Template_PS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Template_PS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PSN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PSN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PSN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PSN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_PSN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PSN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PSN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PSN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PSN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PSN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_PSN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Template_PSNA</Template>
  <TotalTime>3578</TotalTime>
  <Words>444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 Template_PSNA</vt:lpstr>
      <vt:lpstr>FAQs  Individual Activity Applications Continuing Nursing Education (CNE)  2015</vt:lpstr>
      <vt:lpstr>Q1: What are the requirements for the nurse planner/ planning committee of a CNE activity?</vt:lpstr>
      <vt:lpstr>Q2: What needs assessment data must be attached to          the application (or available if requested)?</vt:lpstr>
      <vt:lpstr>Q3: What are the requirements for the learning         outcomes?</vt:lpstr>
      <vt:lpstr>Q4: What are the important issues regarding activity        evaluation?</vt:lpstr>
      <vt:lpstr>Other Questions? Contact 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panurses</dc:creator>
  <cp:lastModifiedBy>Jennifer Neidig</cp:lastModifiedBy>
  <cp:revision>76</cp:revision>
  <cp:lastPrinted>2015-11-03T14:32:02Z</cp:lastPrinted>
  <dcterms:created xsi:type="dcterms:W3CDTF">2011-02-04T14:47:48Z</dcterms:created>
  <dcterms:modified xsi:type="dcterms:W3CDTF">2015-11-16T22:35:24Z</dcterms:modified>
</cp:coreProperties>
</file>